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8" r:id="rId2"/>
    <p:sldId id="259" r:id="rId3"/>
    <p:sldId id="260" r:id="rId4"/>
    <p:sldId id="366" r:id="rId5"/>
    <p:sldId id="262" r:id="rId6"/>
    <p:sldId id="401" r:id="rId7"/>
    <p:sldId id="273" r:id="rId8"/>
    <p:sldId id="372" r:id="rId9"/>
    <p:sldId id="301" r:id="rId10"/>
    <p:sldId id="404" r:id="rId11"/>
    <p:sldId id="331" r:id="rId12"/>
    <p:sldId id="283" r:id="rId13"/>
    <p:sldId id="373" r:id="rId14"/>
    <p:sldId id="303" r:id="rId15"/>
    <p:sldId id="389" r:id="rId16"/>
    <p:sldId id="257" r:id="rId17"/>
    <p:sldId id="413" r:id="rId18"/>
    <p:sldId id="307" r:id="rId19"/>
    <p:sldId id="332" r:id="rId20"/>
    <p:sldId id="320" r:id="rId21"/>
    <p:sldId id="336" r:id="rId22"/>
    <p:sldId id="337" r:id="rId23"/>
    <p:sldId id="380" r:id="rId24"/>
    <p:sldId id="339" r:id="rId25"/>
    <p:sldId id="381" r:id="rId26"/>
    <p:sldId id="342" r:id="rId27"/>
    <p:sldId id="397" r:id="rId28"/>
    <p:sldId id="414" r:id="rId29"/>
    <p:sldId id="344" r:id="rId30"/>
    <p:sldId id="345" r:id="rId31"/>
    <p:sldId id="382" r:id="rId32"/>
    <p:sldId id="347" r:id="rId33"/>
    <p:sldId id="398" r:id="rId34"/>
    <p:sldId id="383" r:id="rId35"/>
    <p:sldId id="350" r:id="rId36"/>
    <p:sldId id="408" r:id="rId37"/>
    <p:sldId id="356" r:id="rId38"/>
    <p:sldId id="412" r:id="rId39"/>
    <p:sldId id="256" r:id="rId40"/>
  </p:sldIdLst>
  <p:sldSz cx="9144000" cy="5143500" type="screen16x9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BFD4"/>
    <a:srgbClr val="867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4" autoAdjust="0"/>
    <p:restoredTop sz="93391" autoAdjust="0"/>
  </p:normalViewPr>
  <p:slideViewPr>
    <p:cSldViewPr snapToGrid="0">
      <p:cViewPr varScale="1">
        <p:scale>
          <a:sx n="97" d="100"/>
          <a:sy n="97" d="100"/>
        </p:scale>
        <p:origin x="654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0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3844691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685800" y="1597820"/>
            <a:ext cx="7772400" cy="131683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371600" y="2914650"/>
            <a:ext cx="6400800" cy="22288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838324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722312" y="894159"/>
            <a:ext cx="7772401" cy="241101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99417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38600" cy="394335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394460" indent="-480060">
              <a:spcBef>
                <a:spcPts val="600"/>
              </a:spcBef>
              <a:defRPr sz="2800"/>
            </a:lvl3pPr>
            <a:lvl4pPr marL="1905000" indent="-533400">
              <a:spcBef>
                <a:spcPts val="600"/>
              </a:spcBef>
              <a:defRPr sz="2800"/>
            </a:lvl4pPr>
            <a:lvl5pPr marL="2362200" indent="-5334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90373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457200" y="1109713"/>
            <a:ext cx="4040188" cy="52144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/>
            </a:lvl1pPr>
            <a:lvl2pPr marL="0" indent="457200">
              <a:buSzTx/>
              <a:buFontTx/>
              <a:buNone/>
              <a:defRPr b="1"/>
            </a:lvl2pPr>
            <a:lvl3pPr marL="0" indent="914400">
              <a:buSzTx/>
              <a:buFontTx/>
              <a:buNone/>
              <a:defRPr b="1"/>
            </a:lvl3pPr>
            <a:lvl4pPr marL="0" indent="1371600">
              <a:buSzTx/>
              <a:buFontTx/>
              <a:buNone/>
              <a:defRPr b="1"/>
            </a:lvl4pPr>
            <a:lvl5pPr marL="0" indent="1828800">
              <a:buSzTx/>
              <a:buFontTx/>
              <a:buNone/>
              <a:defRPr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457204" y="0"/>
            <a:ext cx="3008315" cy="10763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3575050" y="204789"/>
            <a:ext cx="5111750" cy="4938712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>
              <a:spcBef>
                <a:spcPts val="700"/>
              </a:spcBef>
              <a:defRPr sz="3200"/>
            </a:lvl3pPr>
            <a:lvl4pPr marL="1920239" indent="-548639">
              <a:spcBef>
                <a:spcPts val="700"/>
              </a:spcBef>
              <a:defRPr sz="3200"/>
            </a:lvl4pPr>
            <a:lvl5pPr marL="2377439" indent="-548639">
              <a:spcBef>
                <a:spcPts val="7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629400" y="205979"/>
            <a:ext cx="2057400" cy="493752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457200" y="205979"/>
            <a:ext cx="6019800" cy="493752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99417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6754D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Untitled-2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0" y="4689347"/>
            <a:ext cx="9144000" cy="45415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216353" y="1047750"/>
            <a:ext cx="8229601" cy="3661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553200" y="4767264"/>
            <a:ext cx="2133600" cy="358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9" r:id="rId7"/>
    <p:sldLayoutId id="2147483660" r:id="rId8"/>
    <p:sldLayoutId id="2147483661" r:id="rId9"/>
  </p:sldLayoutIdLst>
  <p:transition spd="med"/>
  <p:txStyles>
    <p:titleStyle>
      <a:lvl1pPr algn="ctr" defTabSz="457200">
        <a:defRPr sz="2800">
          <a:solidFill>
            <a:srgbClr val="86754D"/>
          </a:solidFill>
          <a:latin typeface="Century Gothic"/>
          <a:ea typeface="Century Gothic"/>
          <a:cs typeface="Century Gothic"/>
          <a:sym typeface="Century Gothic"/>
        </a:defRPr>
      </a:lvl1pPr>
      <a:lvl2pPr algn="ctr" defTabSz="457200">
        <a:defRPr sz="2800">
          <a:solidFill>
            <a:srgbClr val="86754D"/>
          </a:solidFill>
          <a:latin typeface="Century Gothic"/>
          <a:ea typeface="Century Gothic"/>
          <a:cs typeface="Century Gothic"/>
          <a:sym typeface="Century Gothic"/>
        </a:defRPr>
      </a:lvl2pPr>
      <a:lvl3pPr algn="ctr" defTabSz="457200">
        <a:defRPr sz="2800">
          <a:solidFill>
            <a:srgbClr val="86754D"/>
          </a:solidFill>
          <a:latin typeface="Century Gothic"/>
          <a:ea typeface="Century Gothic"/>
          <a:cs typeface="Century Gothic"/>
          <a:sym typeface="Century Gothic"/>
        </a:defRPr>
      </a:lvl3pPr>
      <a:lvl4pPr algn="ctr" defTabSz="457200">
        <a:defRPr sz="2800">
          <a:solidFill>
            <a:srgbClr val="86754D"/>
          </a:solidFill>
          <a:latin typeface="Century Gothic"/>
          <a:ea typeface="Century Gothic"/>
          <a:cs typeface="Century Gothic"/>
          <a:sym typeface="Century Gothic"/>
        </a:defRPr>
      </a:lvl4pPr>
      <a:lvl5pPr algn="ctr" defTabSz="457200">
        <a:defRPr sz="2800">
          <a:solidFill>
            <a:srgbClr val="86754D"/>
          </a:solidFill>
          <a:latin typeface="Century Gothic"/>
          <a:ea typeface="Century Gothic"/>
          <a:cs typeface="Century Gothic"/>
          <a:sym typeface="Century Gothic"/>
        </a:defRPr>
      </a:lvl5pPr>
      <a:lvl6pPr algn="ctr" defTabSz="457200">
        <a:defRPr sz="2800">
          <a:solidFill>
            <a:srgbClr val="86754D"/>
          </a:solidFill>
          <a:latin typeface="Century Gothic"/>
          <a:ea typeface="Century Gothic"/>
          <a:cs typeface="Century Gothic"/>
          <a:sym typeface="Century Gothic"/>
        </a:defRPr>
      </a:lvl6pPr>
      <a:lvl7pPr algn="ctr" defTabSz="457200">
        <a:defRPr sz="2800">
          <a:solidFill>
            <a:srgbClr val="86754D"/>
          </a:solidFill>
          <a:latin typeface="Century Gothic"/>
          <a:ea typeface="Century Gothic"/>
          <a:cs typeface="Century Gothic"/>
          <a:sym typeface="Century Gothic"/>
        </a:defRPr>
      </a:lvl7pPr>
      <a:lvl8pPr algn="ctr" defTabSz="457200">
        <a:defRPr sz="2800">
          <a:solidFill>
            <a:srgbClr val="86754D"/>
          </a:solidFill>
          <a:latin typeface="Century Gothic"/>
          <a:ea typeface="Century Gothic"/>
          <a:cs typeface="Century Gothic"/>
          <a:sym typeface="Century Gothic"/>
        </a:defRPr>
      </a:lvl8pPr>
      <a:lvl9pPr algn="ctr" defTabSz="457200">
        <a:defRPr sz="2800">
          <a:solidFill>
            <a:srgbClr val="86754D"/>
          </a:solidFill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indent="-342900" defTabSz="457200">
        <a:spcBef>
          <a:spcPts val="500"/>
        </a:spcBef>
        <a:buSzPct val="100000"/>
        <a:buFont typeface="Arial"/>
        <a:buChar char="•"/>
        <a:defRPr sz="2400">
          <a:latin typeface="Century Gothic"/>
          <a:ea typeface="Century Gothic"/>
          <a:cs typeface="Century Gothic"/>
          <a:sym typeface="Century Gothic"/>
        </a:defRPr>
      </a:lvl1pPr>
      <a:lvl2pPr marL="800100" indent="-342900" defTabSz="457200">
        <a:spcBef>
          <a:spcPts val="500"/>
        </a:spcBef>
        <a:buSzPct val="100000"/>
        <a:buFont typeface="Arial"/>
        <a:buChar char="–"/>
        <a:defRPr sz="2400">
          <a:latin typeface="Century Gothic"/>
          <a:ea typeface="Century Gothic"/>
          <a:cs typeface="Century Gothic"/>
          <a:sym typeface="Century Gothic"/>
        </a:defRPr>
      </a:lvl2pPr>
      <a:lvl3pPr marL="1371600" indent="-457200" defTabSz="457200">
        <a:spcBef>
          <a:spcPts val="500"/>
        </a:spcBef>
        <a:buSzPct val="100000"/>
        <a:buFont typeface="Arial"/>
        <a:buAutoNum type="alphaUcPeriod"/>
        <a:defRPr sz="2400">
          <a:latin typeface="Century Gothic"/>
          <a:ea typeface="Century Gothic"/>
          <a:cs typeface="Century Gothic"/>
          <a:sym typeface="Century Gothic"/>
        </a:defRPr>
      </a:lvl3pPr>
      <a:lvl4pPr marL="1885950" indent="-514350" defTabSz="457200">
        <a:spcBef>
          <a:spcPts val="500"/>
        </a:spcBef>
        <a:buSzPct val="100000"/>
        <a:buFont typeface="Arial"/>
        <a:buAutoNum type="arabicPeriod"/>
        <a:defRPr sz="2400">
          <a:latin typeface="Century Gothic"/>
          <a:ea typeface="Century Gothic"/>
          <a:cs typeface="Century Gothic"/>
          <a:sym typeface="Century Gothic"/>
        </a:defRPr>
      </a:lvl4pPr>
      <a:lvl5pPr marL="2416628" indent="-587828" defTabSz="457200">
        <a:spcBef>
          <a:spcPts val="500"/>
        </a:spcBef>
        <a:buSzPct val="100000"/>
        <a:buFont typeface="Arial"/>
        <a:buAutoNum type="alphaLcParenR"/>
        <a:defRPr sz="2400">
          <a:latin typeface="Century Gothic"/>
          <a:ea typeface="Century Gothic"/>
          <a:cs typeface="Century Gothic"/>
          <a:sym typeface="Century Gothic"/>
        </a:defRPr>
      </a:lvl5pPr>
      <a:lvl6pPr marL="2560320" indent="-274320" defTabSz="457200">
        <a:spcBef>
          <a:spcPts val="500"/>
        </a:spcBef>
        <a:buSzPct val="100000"/>
        <a:buFont typeface="Arial"/>
        <a:buChar char="•"/>
        <a:defRPr sz="2400">
          <a:latin typeface="Century Gothic"/>
          <a:ea typeface="Century Gothic"/>
          <a:cs typeface="Century Gothic"/>
          <a:sym typeface="Century Gothic"/>
        </a:defRPr>
      </a:lvl6pPr>
      <a:lvl7pPr marL="3017520" indent="-274320" defTabSz="457200">
        <a:spcBef>
          <a:spcPts val="500"/>
        </a:spcBef>
        <a:buSzPct val="100000"/>
        <a:buFont typeface="Arial"/>
        <a:buChar char="•"/>
        <a:defRPr sz="2400">
          <a:latin typeface="Century Gothic"/>
          <a:ea typeface="Century Gothic"/>
          <a:cs typeface="Century Gothic"/>
          <a:sym typeface="Century Gothic"/>
        </a:defRPr>
      </a:lvl7pPr>
      <a:lvl8pPr marL="3474720" indent="-274320" defTabSz="457200">
        <a:spcBef>
          <a:spcPts val="500"/>
        </a:spcBef>
        <a:buSzPct val="100000"/>
        <a:buFont typeface="Arial"/>
        <a:buChar char="•"/>
        <a:defRPr sz="2400">
          <a:latin typeface="Century Gothic"/>
          <a:ea typeface="Century Gothic"/>
          <a:cs typeface="Century Gothic"/>
          <a:sym typeface="Century Gothic"/>
        </a:defRPr>
      </a:lvl8pPr>
      <a:lvl9pPr marL="3931920" indent="-274320" defTabSz="457200">
        <a:spcBef>
          <a:spcPts val="500"/>
        </a:spcBef>
        <a:buSzPct val="100000"/>
        <a:buFont typeface="Arial"/>
        <a:buChar char="•"/>
        <a:defRPr sz="2400">
          <a:latin typeface="Century Gothic"/>
          <a:ea typeface="Century Gothic"/>
          <a:cs typeface="Century Gothic"/>
          <a:sym typeface="Century Gothic"/>
        </a:defRPr>
      </a:lvl9pPr>
    </p:bodyStyle>
    <p:otherStyle>
      <a:lvl1pPr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itamin_C" TargetMode="External"/><Relationship Id="rId2" Type="http://schemas.openxmlformats.org/officeDocument/2006/relationships/hyperlink" Target="https://en.wikipedia.org/wiki/Vitamin_A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.wikipedia.org/wiki/Vitamin_E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3600" b="0" i="0" dirty="0" smtClean="0">
                <a:solidFill>
                  <a:srgbClr val="86754D"/>
                </a:solidFill>
                <a:ea typeface="SimSun" pitchFamily="18" charset="0"/>
              </a:rPr>
              <a:t>“脸部彩妆”讲座</a:t>
            </a:r>
          </a:p>
        </p:txBody>
      </p:sp>
    </p:spTree>
    <p:extLst>
      <p:ext uri="{BB962C8B-B14F-4D97-AF65-F5344CB8AC3E}">
        <p14:creationId xmlns:p14="http://schemas.microsoft.com/office/powerpoint/2010/main" val="33363949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497" y="1985806"/>
            <a:ext cx="7772401" cy="2162154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endParaRPr lang="en-US" sz="1700" dirty="0"/>
          </a:p>
          <a:p>
            <a:r>
              <a:rPr lang="zh-CN" sz="1700" b="0" i="0" dirty="0" smtClean="0">
                <a:solidFill>
                  <a:srgbClr val="888888"/>
                </a:solidFill>
                <a:ea typeface="SimSun" pitchFamily="18" charset="0"/>
              </a:rPr>
              <a:t>使用此刷具组内的平头粉底刷涂抹您所选用的Motives</a:t>
            </a:r>
            <a:r>
              <a:rPr lang="zh-CN" sz="1700" b="0" i="0" baseline="30000" dirty="0" smtClean="0">
                <a:solidFill>
                  <a:srgbClr val="888888"/>
                </a:solidFill>
                <a:ea typeface="SimSun" pitchFamily="18" charset="0"/>
              </a:rPr>
              <a:t>®</a:t>
            </a:r>
            <a:r>
              <a:rPr lang="zh-CN" sz="1700" b="0" i="0" dirty="0" smtClean="0">
                <a:solidFill>
                  <a:srgbClr val="888888"/>
                </a:solidFill>
                <a:ea typeface="SimSun" pitchFamily="18" charset="0"/>
              </a:rPr>
              <a:t>粉底  </a:t>
            </a:r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97" y="3801611"/>
            <a:ext cx="7772401" cy="1838324"/>
          </a:xfrm>
        </p:spPr>
        <p:txBody>
          <a:bodyPr>
            <a:normAutofit/>
          </a:bodyPr>
          <a:lstStyle/>
          <a:p>
            <a:r>
              <a:rPr lang="zh-CN" sz="2600" b="0" i="0" dirty="0" smtClean="0">
                <a:solidFill>
                  <a:srgbClr val="86754D"/>
                </a:solidFill>
                <a:ea typeface="SimSun" pitchFamily="18" charset="0"/>
              </a:rPr>
              <a:t>实用单品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79132" y="2120663"/>
            <a:ext cx="203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EU46MBR</a:t>
            </a:r>
          </a:p>
          <a:p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€79.25 EUR</a:t>
            </a:r>
          </a:p>
          <a:p>
            <a:pPr algn="l"/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56039" y="648450"/>
            <a:ext cx="4352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Motives</a:t>
            </a:r>
            <a:r>
              <a:rPr lang="zh-CN" sz="1400" b="1" i="1" baseline="30000" dirty="0" smtClean="0">
                <a:solidFill>
                  <a:srgbClr val="86754D"/>
                </a:solidFill>
                <a:ea typeface="SimSun" pitchFamily="18" charset="0"/>
              </a:rPr>
              <a:t>®</a:t>
            </a:r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 8-Piece Deluxe Brush Set极致焕彩刷具八件组 — 包括：Powder Brush蜜粉刷、Flat-Top Foundation Brush平头粉底刷、Contour Brush斜角刷、Eye Shadow Brush眼影刷、Crease Brush眼褶刷、Angled Liner Brush斜角眼线刷、Lip Brush唇刷及Spoolie眉睫两用刷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90" y="406258"/>
            <a:ext cx="2584010" cy="258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593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000" b="0" i="0" dirty="0" smtClean="0">
                <a:solidFill>
                  <a:srgbClr val="86754D"/>
                </a:solidFill>
                <a:ea typeface="SimSun" pitchFamily="18" charset="0"/>
              </a:rPr>
              <a:t>修容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2000" b="0" i="0" dirty="0" smtClean="0">
                <a:solidFill>
                  <a:srgbClr val="888888"/>
                </a:solidFill>
                <a:ea typeface="SimSun" pitchFamily="18" charset="0"/>
              </a:rPr>
              <a:t>可用于粉底之后，或取代粉底。</a:t>
            </a:r>
          </a:p>
        </p:txBody>
      </p:sp>
    </p:spTree>
    <p:extLst>
      <p:ext uri="{BB962C8B-B14F-4D97-AF65-F5344CB8AC3E}">
        <p14:creationId xmlns:p14="http://schemas.microsoft.com/office/powerpoint/2010/main" val="14457486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步骤三：修容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34017" cy="3261414"/>
          </a:xfrm>
        </p:spPr>
        <p:txBody>
          <a:bodyPr>
            <a:normAutofit/>
          </a:bodyPr>
          <a:lstStyle/>
          <a:p>
            <a:r>
              <a:rPr lang="zh-CN" sz="2400" b="0" i="1" dirty="0" smtClean="0">
                <a:solidFill>
                  <a:srgbClr val="000000"/>
                </a:solidFill>
                <a:ea typeface="SimSun" pitchFamily="18" charset="0"/>
              </a:rPr>
              <a:t>修容的功能</a:t>
            </a:r>
          </a:p>
          <a:p>
            <a:pPr lvl="1"/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勾勒脸部轮廓能使五官更明显。21世纪的彩妆强调颧骨、小脸、裸妆。	</a:t>
            </a:r>
          </a:p>
          <a:p>
            <a:pPr lvl="1"/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这项技巧最初在名人彩妆师之间风行，但现在只要用对彩妆品和刷具，您也可以轻松打造完美妆效。上完修容彩妆品后，记得均匀混合，创造出无瑕自然的妆容。</a:t>
            </a:r>
          </a:p>
        </p:txBody>
      </p:sp>
    </p:spTree>
    <p:extLst>
      <p:ext uri="{BB962C8B-B14F-4D97-AF65-F5344CB8AC3E}">
        <p14:creationId xmlns:p14="http://schemas.microsoft.com/office/powerpoint/2010/main" val="27097693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87" y="-248958"/>
            <a:ext cx="8254448" cy="6190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9" r="146" b="27132"/>
          <a:stretch/>
        </p:blipFill>
        <p:spPr>
          <a:xfrm rot="16200000">
            <a:off x="-218901" y="1917225"/>
            <a:ext cx="3044952" cy="149047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205979"/>
            <a:ext cx="9144000" cy="522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>
            <a:lvl1pPr algn="l" defTabSz="457200">
              <a:defRPr sz="2000" b="1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algn="ctr"/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Motives</a:t>
            </a:r>
            <a:r>
              <a:rPr lang="zh-CN" sz="2800" b="0" i="0" baseline="30000" dirty="0" smtClean="0">
                <a:solidFill>
                  <a:srgbClr val="86754D"/>
                </a:solidFill>
                <a:ea typeface="SimSun" pitchFamily="18" charset="0"/>
              </a:rPr>
              <a:t>®</a:t>
            </a: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 Mavens Sculpt Series达人精选修容组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40" y="1796054"/>
            <a:ext cx="2414805" cy="13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12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好处及说明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928" y="931156"/>
            <a:ext cx="4148959" cy="3577436"/>
          </a:xfrm>
        </p:spPr>
        <p:txBody>
          <a:bodyPr>
            <a:normAutofit/>
          </a:bodyPr>
          <a:lstStyle/>
          <a:p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好处</a:t>
            </a:r>
          </a:p>
          <a:p>
            <a:pPr lvl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由六位Motives</a:t>
            </a:r>
            <a:r>
              <a:rPr lang="zh-CN" sz="1600" b="0" i="0" baseline="30000" dirty="0" smtClean="0">
                <a:solidFill>
                  <a:srgbClr val="000000"/>
                </a:solidFill>
                <a:ea typeface="SimSun" pitchFamily="18" charset="0"/>
              </a:rPr>
              <a:t>®</a:t>
            </a:r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达人精选的修容色调组合</a:t>
            </a:r>
          </a:p>
          <a:p>
            <a:pPr lvl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彩妆盘包含四色乳霜粉底，强调五官自然特色</a:t>
            </a:r>
          </a:p>
          <a:p>
            <a:pPr lvl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彩盘大小适合携带，方便外出随时补妆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461566" y="916333"/>
            <a:ext cx="4240696" cy="3799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+mj-lt"/>
              <a:buAutoNum type="alphaUcPeriod"/>
              <a:defRPr sz="20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+mj-lt"/>
              <a:buAutoNum type="alphaLcParenR"/>
              <a:defRPr sz="18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说明</a:t>
            </a:r>
          </a:p>
          <a:p>
            <a:pPr lvl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这款完美修容组合包括打造无瑕明亮肌肤所需的所有产品，同时又宛如素颜，触感自然。十分适合为面部进行遮瑕、打亮和修容。这款彩妆盘由Motives达人特别打造而成，可满足您的各种粉底需求。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708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77" y="3969251"/>
            <a:ext cx="7772401" cy="1838324"/>
          </a:xfrm>
        </p:spPr>
        <p:txBody>
          <a:bodyPr>
            <a:normAutofit/>
          </a:bodyPr>
          <a:lstStyle/>
          <a:p>
            <a:r>
              <a:rPr lang="zh-CN" sz="2600" b="0" i="0" dirty="0" smtClean="0">
                <a:solidFill>
                  <a:srgbClr val="86754D"/>
                </a:solidFill>
                <a:ea typeface="SimSun" pitchFamily="18" charset="0"/>
              </a:rPr>
              <a:t>常见问题：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777" y="1604414"/>
            <a:ext cx="7772401" cy="2411016"/>
          </a:xfrm>
        </p:spPr>
        <p:txBody>
          <a:bodyPr>
            <a:normAutofit/>
          </a:bodyPr>
          <a:lstStyle/>
          <a:p>
            <a:r>
              <a:rPr lang="zh-CN" sz="1800" b="0" i="0" dirty="0" smtClean="0">
                <a:solidFill>
                  <a:srgbClr val="888888"/>
                </a:solidFill>
                <a:ea typeface="SimSun" pitchFamily="18" charset="0"/>
              </a:rPr>
              <a:t>Motives</a:t>
            </a:r>
            <a:r>
              <a:rPr lang="zh-CN" sz="1800" b="0" i="0" baseline="30000" dirty="0" smtClean="0">
                <a:solidFill>
                  <a:srgbClr val="888888"/>
                </a:solidFill>
                <a:ea typeface="SimSun" pitchFamily="18" charset="0"/>
              </a:rPr>
              <a:t>®</a:t>
            </a:r>
            <a:r>
              <a:rPr lang="zh-CN" sz="1800" b="0" i="0" dirty="0" smtClean="0">
                <a:solidFill>
                  <a:srgbClr val="888888"/>
                </a:solidFill>
                <a:ea typeface="SimSun" pitchFamily="18" charset="0"/>
              </a:rPr>
              <a:t> Maven Sculpt Series</a:t>
            </a:r>
            <a:endParaRPr lang="en-US" altLang="zh-CN" sz="1800" b="0" i="0" dirty="0" smtClean="0">
              <a:solidFill>
                <a:srgbClr val="888888"/>
              </a:solidFill>
              <a:ea typeface="SimSun" pitchFamily="18" charset="0"/>
            </a:endParaRPr>
          </a:p>
          <a:p>
            <a:r>
              <a:rPr lang="zh-CN" sz="1800" b="0" i="0" dirty="0" smtClean="0">
                <a:solidFill>
                  <a:srgbClr val="888888"/>
                </a:solidFill>
                <a:ea typeface="SimSun" pitchFamily="18" charset="0"/>
              </a:rPr>
              <a:t>达人精选修容组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08" y="-121246"/>
            <a:ext cx="8688503" cy="488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91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698672" y="960871"/>
            <a:ext cx="3382433" cy="23272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l">
              <a:buFont typeface="Arial"/>
              <a:buChar char="•"/>
            </a:pPr>
            <a:r>
              <a:rPr lang="zh-CN" sz="1800" b="0" i="0" dirty="0" smtClean="0">
                <a:solidFill>
                  <a:srgbClr val="000000"/>
                </a:solidFill>
                <a:ea typeface="SimSun" pitchFamily="18" charset="0"/>
              </a:rPr>
              <a:t>产品用于哪个部位，会因为脸型和想要打造的整体妆容而有些微差异。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05979"/>
            <a:ext cx="9144000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algn="ctr" defTabSz="457200">
              <a:defRPr sz="36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脸型指南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2" y="1006931"/>
            <a:ext cx="4142200" cy="27577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996367" y="960871"/>
            <a:ext cx="3382433" cy="23272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l">
              <a:buFont typeface="Arial"/>
              <a:buChar char="•"/>
            </a:pPr>
            <a:r>
              <a:rPr lang="zh-CN" sz="1800" b="0" i="0" dirty="0" smtClean="0">
                <a:solidFill>
                  <a:srgbClr val="000000"/>
                </a:solidFill>
                <a:ea typeface="SimSun" pitchFamily="18" charset="0"/>
              </a:rPr>
              <a:t>使用乳霜修容彩妆盘时，记住愈少量愈好</a:t>
            </a:r>
          </a:p>
        </p:txBody>
      </p:sp>
      <p:pic>
        <p:nvPicPr>
          <p:cNvPr id="56" name="Screen Shot 2015-06-22 at 1.00.17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1357" y="941015"/>
            <a:ext cx="3290455" cy="340019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05979"/>
            <a:ext cx="9144000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algn="ctr" defTabSz="457200">
              <a:defRPr sz="36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步骤讲解指南</a:t>
            </a:r>
          </a:p>
        </p:txBody>
      </p:sp>
    </p:spTree>
    <p:extLst>
      <p:ext uri="{BB962C8B-B14F-4D97-AF65-F5344CB8AC3E}">
        <p14:creationId xmlns:p14="http://schemas.microsoft.com/office/powerpoint/2010/main" val="42391766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12" y="309966"/>
            <a:ext cx="4179041" cy="4179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" y="309966"/>
            <a:ext cx="4102435" cy="40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000" b="0" i="0" dirty="0" smtClean="0">
                <a:solidFill>
                  <a:srgbClr val="86754D"/>
                </a:solidFill>
                <a:ea typeface="SimSun" pitchFamily="18" charset="0"/>
              </a:rPr>
              <a:t>蜜粉与粉饼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2000" b="0" i="0" dirty="0" smtClean="0">
                <a:solidFill>
                  <a:srgbClr val="888888"/>
                </a:solidFill>
                <a:ea typeface="SimSun" pitchFamily="18" charset="0"/>
              </a:rPr>
              <a:t>蜜粉用于粉底液或霜状粉底之后，提供定妆作用，让您一整天维持完美妆容。同时可让皮肤有如丝绒般光滑，减少脸部泛油光的现象。</a:t>
            </a:r>
          </a:p>
        </p:txBody>
      </p:sp>
    </p:spTree>
    <p:extLst>
      <p:ext uri="{BB962C8B-B14F-4D97-AF65-F5344CB8AC3E}">
        <p14:creationId xmlns:p14="http://schemas.microsoft.com/office/powerpoint/2010/main" val="383726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000" b="0" i="0" dirty="0" smtClean="0">
                <a:solidFill>
                  <a:srgbClr val="86754D"/>
                </a:solidFill>
                <a:ea typeface="SimSun" pitchFamily="18" charset="0"/>
              </a:rPr>
              <a:t>饰底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2000" b="0" i="0" dirty="0" smtClean="0">
                <a:solidFill>
                  <a:srgbClr val="888888"/>
                </a:solidFill>
                <a:ea typeface="SimSun" pitchFamily="18" charset="0"/>
              </a:rPr>
              <a:t>保湿并滋养肌肤</a:t>
            </a:r>
            <a:r>
              <a:rPr lang="zh-CN" altLang="en-US" dirty="0">
                <a:ea typeface="SimSun" pitchFamily="18" charset="0"/>
              </a:rPr>
              <a:t>，</a:t>
            </a:r>
            <a:r>
              <a:rPr lang="zh-CN" sz="2000" b="0" i="0" dirty="0" smtClean="0">
                <a:solidFill>
                  <a:srgbClr val="888888"/>
                </a:solidFill>
                <a:ea typeface="SimSun" pitchFamily="18" charset="0"/>
              </a:rPr>
              <a:t>做好上妆准备。完成下列步骤，能让粉底持久，妆容无瑕。</a:t>
            </a:r>
          </a:p>
        </p:txBody>
      </p:sp>
    </p:spTree>
    <p:extLst>
      <p:ext uri="{BB962C8B-B14F-4D97-AF65-F5344CB8AC3E}">
        <p14:creationId xmlns:p14="http://schemas.microsoft.com/office/powerpoint/2010/main" val="5824764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步骤四：定妆或完妆蜜粉/粉饼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836083"/>
            <a:ext cx="8458200" cy="4155569"/>
          </a:xfrm>
        </p:spPr>
        <p:txBody>
          <a:bodyPr>
            <a:noAutofit/>
          </a:bodyPr>
          <a:lstStyle/>
          <a:p>
            <a:r>
              <a:rPr lang="zh-CN" sz="2400" b="0" i="1" dirty="0" smtClean="0">
                <a:solidFill>
                  <a:srgbClr val="000000"/>
                </a:solidFill>
                <a:ea typeface="SimSun" pitchFamily="18" charset="0"/>
              </a:rPr>
              <a:t>蜜粉/粉饼的的功能</a:t>
            </a:r>
          </a:p>
          <a:p>
            <a:pPr lvl="1"/>
            <a:r>
              <a:rPr lang="zh-CN" sz="2000" b="0" i="1" dirty="0" smtClean="0">
                <a:solidFill>
                  <a:srgbClr val="000000"/>
                </a:solidFill>
                <a:ea typeface="SimSun" pitchFamily="18" charset="0"/>
              </a:rPr>
              <a:t>定妆蜜粉</a:t>
            </a:r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非常适合用于粉底之后。每次用完粉底霜或粉底液后，使用</a:t>
            </a:r>
            <a:r>
              <a:rPr lang="zh-CN" sz="2000" b="0" i="1" dirty="0" smtClean="0">
                <a:solidFill>
                  <a:srgbClr val="000000"/>
                </a:solidFill>
                <a:ea typeface="SimSun" pitchFamily="18" charset="0"/>
              </a:rPr>
              <a:t>定妆</a:t>
            </a:r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蜜粉能维持完美妆效：</a:t>
            </a:r>
          </a:p>
          <a:p>
            <a:pPr lvl="2"/>
            <a:r>
              <a:rPr lang="zh-CN" sz="1800" b="0" i="0" dirty="0" smtClean="0">
                <a:solidFill>
                  <a:srgbClr val="000000"/>
                </a:solidFill>
                <a:ea typeface="SimSun" pitchFamily="18" charset="0"/>
              </a:rPr>
              <a:t>持久，不易脱妆</a:t>
            </a:r>
          </a:p>
          <a:p>
            <a:pPr lvl="2"/>
            <a:r>
              <a:rPr lang="zh-CN" sz="1800" b="0" i="0" dirty="0" smtClean="0">
                <a:solidFill>
                  <a:srgbClr val="000000"/>
                </a:solidFill>
                <a:ea typeface="SimSun" pitchFamily="18" charset="0"/>
              </a:rPr>
              <a:t>颊彩和修容品完美混合</a:t>
            </a:r>
          </a:p>
          <a:p>
            <a:pPr lvl="2"/>
            <a:r>
              <a:rPr lang="zh-CN" sz="1800" b="0" i="0" dirty="0" smtClean="0">
                <a:solidFill>
                  <a:srgbClr val="000000"/>
                </a:solidFill>
                <a:ea typeface="SimSun" pitchFamily="18" charset="0"/>
              </a:rPr>
              <a:t>使脸部不泛油光 </a:t>
            </a:r>
          </a:p>
          <a:p>
            <a:pPr lvl="1"/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完妆蜜粉用于定妆蜜粉之后。完妆蜜粉的质地柔滑细致，可柔化细纹和皱纹，让您在相机镜头前依然美丽自信。</a:t>
            </a:r>
          </a:p>
          <a:p>
            <a:pPr lvl="1"/>
            <a:endParaRPr lang="en-US" sz="2000" i="1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297063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000" b="0" i="0" dirty="0" smtClean="0">
                <a:solidFill>
                  <a:srgbClr val="86754D"/>
                </a:solidFill>
                <a:ea typeface="SimSun" pitchFamily="18" charset="0"/>
              </a:rPr>
              <a:t>颊彩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2000" b="0" i="0" dirty="0" smtClean="0">
                <a:solidFill>
                  <a:srgbClr val="888888"/>
                </a:solidFill>
                <a:ea typeface="SimSun" pitchFamily="18" charset="0"/>
              </a:rPr>
              <a:t>为肤色增添些许的光采和活力！</a:t>
            </a:r>
          </a:p>
        </p:txBody>
      </p:sp>
    </p:spTree>
    <p:extLst>
      <p:ext uri="{BB962C8B-B14F-4D97-AF65-F5344CB8AC3E}">
        <p14:creationId xmlns:p14="http://schemas.microsoft.com/office/powerpoint/2010/main" val="1453853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步骤五：颊彩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836083"/>
            <a:ext cx="8458200" cy="37951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 smtClean="0"/>
          </a:p>
          <a:p>
            <a:r>
              <a:rPr lang="zh-CN" sz="2400" b="0" i="1" dirty="0" smtClean="0">
                <a:solidFill>
                  <a:srgbClr val="000000"/>
                </a:solidFill>
                <a:ea typeface="SimSun" pitchFamily="18" charset="0"/>
              </a:rPr>
              <a:t>颊彩的功能</a:t>
            </a:r>
          </a:p>
          <a:p>
            <a:pPr lvl="1"/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颊彩仿制自然的光采，应该低调不露痕迹。颊彩有许多上妆方式，不但可用来赋予肤色神韵，也可用来增强脸部结构或修饰脸型。</a:t>
            </a:r>
          </a:p>
          <a:p>
            <a:pPr marL="0" indent="0">
              <a:buNone/>
            </a:pPr>
            <a:r>
              <a:rPr lang="en-US" i="1" dirty="0"/>
              <a:t>	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8870506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22" y="-248958"/>
            <a:ext cx="8254448" cy="619083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205979"/>
            <a:ext cx="9144000" cy="522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>
            <a:lvl1pPr algn="l" defTabSz="457200">
              <a:defRPr sz="2000" b="1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algn="ctr"/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Motives</a:t>
            </a:r>
            <a:r>
              <a:rPr lang="zh-CN" sz="2800" b="0" i="0" baseline="30000" dirty="0" smtClean="0">
                <a:solidFill>
                  <a:srgbClr val="86754D"/>
                </a:solidFill>
                <a:ea typeface="SimSun" pitchFamily="18" charset="0"/>
              </a:rPr>
              <a:t>®</a:t>
            </a: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 Pressed Blush粉妍颊彩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0" y="1153122"/>
            <a:ext cx="2606843" cy="260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12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好处及说明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786" y="1013165"/>
            <a:ext cx="4780823" cy="3577436"/>
          </a:xfrm>
        </p:spPr>
        <p:txBody>
          <a:bodyPr>
            <a:noAutofit/>
          </a:bodyPr>
          <a:lstStyle/>
          <a:p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好处</a:t>
            </a:r>
          </a:p>
          <a:p>
            <a:pPr lvl="1"/>
            <a:r>
              <a:rPr lang="zh-CN" sz="1500" b="0" i="0" dirty="0" smtClean="0">
                <a:solidFill>
                  <a:srgbClr val="000000"/>
                </a:solidFill>
                <a:ea typeface="SimSun" pitchFamily="18" charset="0"/>
              </a:rPr>
              <a:t>易于匀妆，可多层刷覆</a:t>
            </a:r>
          </a:p>
          <a:p>
            <a:pPr lvl="1"/>
            <a:r>
              <a:rPr lang="zh-CN" sz="1500" b="0" i="0" dirty="0" smtClean="0">
                <a:solidFill>
                  <a:srgbClr val="000000"/>
                </a:solidFill>
                <a:ea typeface="SimSun" pitchFamily="18" charset="0"/>
              </a:rPr>
              <a:t>使肌肤散发自然健康的光泽，打造清新无瑕的妆容</a:t>
            </a:r>
          </a:p>
          <a:p>
            <a:pPr lvl="1"/>
            <a:r>
              <a:rPr lang="zh-CN" sz="1500" b="0" i="0" dirty="0" smtClean="0">
                <a:solidFill>
                  <a:srgbClr val="000000"/>
                </a:solidFill>
                <a:ea typeface="SimSun" pitchFamily="18" charset="0"/>
              </a:rPr>
              <a:t>无刺激性配方，质地细致、柔滑如丝</a:t>
            </a:r>
          </a:p>
          <a:p>
            <a:pPr lvl="1"/>
            <a:r>
              <a:rPr lang="zh-CN" sz="1500" b="0" i="0" dirty="0" smtClean="0">
                <a:solidFill>
                  <a:srgbClr val="000000"/>
                </a:solidFill>
                <a:ea typeface="SimSun" pitchFamily="18" charset="0"/>
              </a:rPr>
              <a:t>瞬间遮盖瑕疵和明显毛孔</a:t>
            </a:r>
          </a:p>
          <a:p>
            <a:pPr lvl="1"/>
            <a:r>
              <a:rPr lang="zh-CN" sz="1500" b="0" i="0" dirty="0" smtClean="0">
                <a:solidFill>
                  <a:srgbClr val="000000"/>
                </a:solidFill>
                <a:ea typeface="SimSun" pitchFamily="18" charset="0"/>
              </a:rPr>
              <a:t>适合各种肤质和肤色的女性</a:t>
            </a:r>
          </a:p>
          <a:p>
            <a:pPr lvl="1"/>
            <a:r>
              <a:rPr lang="zh-CN" sz="1500" b="0" i="0" dirty="0" smtClean="0">
                <a:solidFill>
                  <a:srgbClr val="000000"/>
                </a:solidFill>
                <a:ea typeface="SimSun" pitchFamily="18" charset="0"/>
              </a:rPr>
              <a:t>滋养调理肌肤，却又不会堵塞毛孔</a:t>
            </a:r>
          </a:p>
          <a:p>
            <a:pPr lvl="1"/>
            <a:r>
              <a:rPr lang="zh-CN" sz="1500" b="0" i="0" dirty="0" smtClean="0">
                <a:solidFill>
                  <a:srgbClr val="000000"/>
                </a:solidFill>
                <a:ea typeface="SimSun" pitchFamily="18" charset="0"/>
              </a:rPr>
              <a:t>不含对羟基本甲酸酯类防腐剂、香料和油分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999374" y="1004678"/>
            <a:ext cx="3658706" cy="361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+mj-lt"/>
              <a:buAutoNum type="alphaUcPeriod"/>
              <a:defRPr sz="20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+mj-lt"/>
              <a:buAutoNum type="alphaLcParenR"/>
              <a:defRPr sz="18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说明</a:t>
            </a:r>
          </a:p>
          <a:p>
            <a:pPr lvl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这款优质的颊彩可打造健康红润气色，能衬托各种肤色。不论是单擦或是多层刷覆，这款质地细致的颊彩能打造持久妆效，色泽饱满动人。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352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47" y="-248958"/>
            <a:ext cx="8254448" cy="619083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205979"/>
            <a:ext cx="9144000" cy="522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>
            <a:lvl1pPr algn="l" defTabSz="457200">
              <a:defRPr sz="2000" b="1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algn="ctr"/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Motives</a:t>
            </a:r>
            <a:r>
              <a:rPr lang="zh-CN" sz="2800" b="0" i="0" baseline="30000" dirty="0" smtClean="0">
                <a:solidFill>
                  <a:srgbClr val="86754D"/>
                </a:solidFill>
                <a:ea typeface="SimSun" pitchFamily="18" charset="0"/>
              </a:rPr>
              <a:t>®</a:t>
            </a: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 for La La Mineral Blush拉拉系列矿妍颊彩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08" y="1307336"/>
            <a:ext cx="2606843" cy="260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12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好处及说明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469" y="910536"/>
            <a:ext cx="4288331" cy="3903489"/>
          </a:xfrm>
        </p:spPr>
        <p:txBody>
          <a:bodyPr>
            <a:normAutofit fontScale="70000" lnSpcReduction="20000"/>
          </a:bodyPr>
          <a:lstStyle/>
          <a:p>
            <a:r>
              <a:rPr lang="zh-CN" sz="3200" b="0" i="0" dirty="0" smtClean="0">
                <a:solidFill>
                  <a:srgbClr val="000000"/>
                </a:solidFill>
                <a:ea typeface="SimSun" pitchFamily="18" charset="0"/>
              </a:rPr>
              <a:t>好处</a:t>
            </a:r>
          </a:p>
          <a:p>
            <a:pPr lvl="1"/>
            <a:r>
              <a:rPr lang="zh-CN" sz="2700" b="0" i="0" dirty="0" smtClean="0">
                <a:solidFill>
                  <a:srgbClr val="000000"/>
                </a:solidFill>
                <a:ea typeface="SimSun" pitchFamily="18" charset="0"/>
              </a:rPr>
              <a:t>配方以矿物为基底，能赋予肌肤绝佳的盈亮色泽 </a:t>
            </a:r>
          </a:p>
          <a:p>
            <a:pPr lvl="1"/>
            <a:r>
              <a:rPr lang="zh-CN" sz="2700" b="0" i="0" dirty="0" smtClean="0">
                <a:solidFill>
                  <a:srgbClr val="000000"/>
                </a:solidFill>
                <a:ea typeface="SimSun" pitchFamily="18" charset="0"/>
              </a:rPr>
              <a:t>轻透至雾面的色泽，具折光效果，可淡化明显的毛孔和细纹 </a:t>
            </a:r>
          </a:p>
          <a:p>
            <a:pPr lvl="1"/>
            <a:r>
              <a:rPr lang="zh-CN" sz="2700" b="0" i="0" dirty="0" smtClean="0">
                <a:solidFill>
                  <a:srgbClr val="000000"/>
                </a:solidFill>
                <a:ea typeface="SimSun" pitchFamily="18" charset="0"/>
              </a:rPr>
              <a:t>轻薄透亮，让双颊呈现自然红润的好气色 </a:t>
            </a:r>
          </a:p>
          <a:p>
            <a:pPr lvl="1"/>
            <a:r>
              <a:rPr lang="zh-CN" sz="2700" b="0" i="0" dirty="0" smtClean="0">
                <a:solidFill>
                  <a:srgbClr val="000000"/>
                </a:solidFill>
                <a:ea typeface="SimSun" pitchFamily="18" charset="0"/>
              </a:rPr>
              <a:t>可渐层上色，创造双颊生动的光采 </a:t>
            </a:r>
          </a:p>
          <a:p>
            <a:pPr lvl="1"/>
            <a:r>
              <a:rPr lang="zh-CN" sz="2700" b="0" i="0" dirty="0" smtClean="0">
                <a:solidFill>
                  <a:srgbClr val="000000"/>
                </a:solidFill>
                <a:ea typeface="SimSun" pitchFamily="18" charset="0"/>
              </a:rPr>
              <a:t>质地如丝绒般滑顺，易于混匀 </a:t>
            </a:r>
          </a:p>
          <a:p>
            <a:pPr lvl="1"/>
            <a:r>
              <a:rPr lang="zh-CN" sz="2700" b="0" i="0" dirty="0" smtClean="0">
                <a:solidFill>
                  <a:srgbClr val="000000"/>
                </a:solidFill>
                <a:ea typeface="SimSun" pitchFamily="18" charset="0"/>
              </a:rPr>
              <a:t>蕴含抗氧化成分，保护和滋养肌肤 </a:t>
            </a:r>
          </a:p>
          <a:p>
            <a:pPr lvl="1"/>
            <a:r>
              <a:rPr lang="zh-CN" sz="2700" b="0" i="0" dirty="0" smtClean="0">
                <a:solidFill>
                  <a:srgbClr val="000000"/>
                </a:solidFill>
                <a:ea typeface="SimSun" pitchFamily="18" charset="0"/>
              </a:rPr>
              <a:t>不含苯甲酸酯，不含滑石粉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23918" y="905286"/>
            <a:ext cx="4354430" cy="361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+mj-lt"/>
              <a:buAutoNum type="alphaUcPeriod"/>
              <a:defRPr sz="20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+mj-lt"/>
              <a:buAutoNum type="alphaLcParenR"/>
              <a:defRPr sz="18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说明</a:t>
            </a:r>
          </a:p>
          <a:p>
            <a:pPr lvl="1"/>
            <a:r>
              <a:rPr lang="zh-CN" sz="1900" b="0" i="0" dirty="0" smtClean="0">
                <a:solidFill>
                  <a:srgbClr val="000000"/>
                </a:solidFill>
                <a:ea typeface="SimSun" pitchFamily="18" charset="0"/>
              </a:rPr>
              <a:t>拉拉系列矿妍颊彩以矿物为基底，含有抗氧化成分，能保护并滋润双颊，使肌肤更加光滑水嫩。此款颊彩含有强化矿物，上妆滑顺，色彩饱和，完美持妆效果。</a:t>
            </a:r>
          </a:p>
        </p:txBody>
      </p:sp>
    </p:spTree>
    <p:extLst>
      <p:ext uri="{BB962C8B-B14F-4D97-AF65-F5344CB8AC3E}">
        <p14:creationId xmlns:p14="http://schemas.microsoft.com/office/powerpoint/2010/main" val="3580596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077" y="3961631"/>
            <a:ext cx="7772401" cy="1838324"/>
          </a:xfrm>
        </p:spPr>
        <p:txBody>
          <a:bodyPr>
            <a:normAutofit/>
          </a:bodyPr>
          <a:lstStyle/>
          <a:p>
            <a:r>
              <a:rPr lang="zh-CN" sz="2600" b="0" i="0" dirty="0" smtClean="0">
                <a:solidFill>
                  <a:srgbClr val="86754D"/>
                </a:solidFill>
                <a:ea typeface="SimSun" pitchFamily="18" charset="0"/>
              </a:rPr>
              <a:t>常见问题：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077" y="1596794"/>
            <a:ext cx="7772401" cy="2411016"/>
          </a:xfrm>
        </p:spPr>
        <p:txBody>
          <a:bodyPr>
            <a:normAutofit/>
          </a:bodyPr>
          <a:lstStyle/>
          <a:p>
            <a:r>
              <a:rPr lang="zh-CN" sz="1800" b="0" i="0" dirty="0" smtClean="0">
                <a:solidFill>
                  <a:srgbClr val="888888"/>
                </a:solidFill>
                <a:ea typeface="SimSun" pitchFamily="18" charset="0"/>
              </a:rPr>
              <a:t>Motives</a:t>
            </a:r>
            <a:r>
              <a:rPr lang="zh-CN" sz="1800" b="0" i="0" baseline="30000" dirty="0" smtClean="0">
                <a:solidFill>
                  <a:srgbClr val="888888"/>
                </a:solidFill>
                <a:ea typeface="SimSun" pitchFamily="18" charset="0"/>
              </a:rPr>
              <a:t>®</a:t>
            </a:r>
            <a:r>
              <a:rPr lang="zh-CN" sz="1800" b="0" i="0" dirty="0" smtClean="0">
                <a:solidFill>
                  <a:srgbClr val="888888"/>
                </a:solidFill>
                <a:ea typeface="SimSun" pitchFamily="18" charset="0"/>
              </a:rPr>
              <a:t> for La La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zh-CN" sz="1800" b="0" i="0" dirty="0" smtClean="0">
                <a:solidFill>
                  <a:srgbClr val="888888"/>
                </a:solidFill>
                <a:ea typeface="SimSun" pitchFamily="18" charset="0"/>
              </a:rPr>
              <a:t>Mineral Blush拉拉系列矿妍颊彩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08" y="-121246"/>
            <a:ext cx="8688503" cy="48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91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97" y="3801611"/>
            <a:ext cx="7772401" cy="1838324"/>
          </a:xfrm>
        </p:spPr>
        <p:txBody>
          <a:bodyPr>
            <a:normAutofit/>
          </a:bodyPr>
          <a:lstStyle/>
          <a:p>
            <a:r>
              <a:rPr lang="zh-CN" sz="2600" b="0" i="0" dirty="0" smtClean="0">
                <a:solidFill>
                  <a:srgbClr val="86754D"/>
                </a:solidFill>
                <a:ea typeface="SimSun" pitchFamily="18" charset="0"/>
              </a:rPr>
              <a:t>实用单品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79132" y="2120663"/>
            <a:ext cx="203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EU46MBR</a:t>
            </a:r>
          </a:p>
          <a:p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€79.25 EUR</a:t>
            </a:r>
          </a:p>
          <a:p>
            <a:pPr algn="l"/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56039" y="610350"/>
            <a:ext cx="4352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Motives</a:t>
            </a:r>
            <a:r>
              <a:rPr lang="zh-CN" sz="1400" b="1" i="1" baseline="30000" dirty="0" smtClean="0">
                <a:solidFill>
                  <a:srgbClr val="86754D"/>
                </a:solidFill>
                <a:ea typeface="SimSun" pitchFamily="18" charset="0"/>
              </a:rPr>
              <a:t>®</a:t>
            </a:r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 8-Piece Deluxe Brush Set极致焕彩刷具八件组 — 包括：Powder Brush蜜粉刷、Flat-Top Foundation Brush平头粉底刷、Contour Brush斜角刷、Eye Shadow Brush眼影刷、Crease Brush眼褶刷、Angled Liner Brush斜角眼线刷、Lip Brush唇刷及Spoolie眉睫两用刷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90" y="406258"/>
            <a:ext cx="2584010" cy="258401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641497" y="1985806"/>
            <a:ext cx="7772401" cy="21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603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0175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747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9319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zh-CN" sz="1800" b="0" i="0" dirty="0" smtClean="0">
                <a:solidFill>
                  <a:srgbClr val="888888"/>
                </a:solidFill>
                <a:ea typeface="SimSun" pitchFamily="18" charset="0"/>
              </a:rPr>
              <a:t>选择喜欢的颊彩，用脸颊修容刷或腮红刷为脸颊上妆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4204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000" b="0" i="0" dirty="0" smtClean="0">
                <a:solidFill>
                  <a:srgbClr val="86754D"/>
                </a:solidFill>
                <a:ea typeface="SimSun" pitchFamily="18" charset="0"/>
              </a:rPr>
              <a:t>定妆喷雾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2000" b="0" i="0" dirty="0" smtClean="0">
                <a:solidFill>
                  <a:srgbClr val="888888"/>
                </a:solidFill>
                <a:ea typeface="SimSun" pitchFamily="18" charset="0"/>
              </a:rPr>
              <a:t>最后一道步骤使您的妆容清新、亮丽持久。</a:t>
            </a:r>
          </a:p>
        </p:txBody>
      </p:sp>
    </p:spTree>
    <p:extLst>
      <p:ext uri="{BB962C8B-B14F-4D97-AF65-F5344CB8AC3E}">
        <p14:creationId xmlns:p14="http://schemas.microsoft.com/office/powerpoint/2010/main" val="36972041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步骤一：打造光滑的面部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598" y="1064029"/>
            <a:ext cx="8540803" cy="3649288"/>
          </a:xfrm>
        </p:spPr>
        <p:txBody>
          <a:bodyPr>
            <a:normAutofit/>
          </a:bodyPr>
          <a:lstStyle/>
          <a:p>
            <a:r>
              <a:rPr lang="zh-CN" sz="2400" b="0" i="1" dirty="0" smtClean="0">
                <a:solidFill>
                  <a:srgbClr val="000000"/>
                </a:solidFill>
                <a:ea typeface="SimSun" pitchFamily="18" charset="0"/>
              </a:rPr>
              <a:t>饰底的功能</a:t>
            </a:r>
          </a:p>
          <a:p>
            <a:pPr marL="447675" lvl="1" indent="0">
              <a:buNone/>
            </a:pPr>
            <a:r>
              <a:rPr lang="zh-CN" b="0" i="0" dirty="0" smtClean="0">
                <a:solidFill>
                  <a:srgbClr val="000000"/>
                </a:solidFill>
                <a:ea typeface="SimSun" pitchFamily="18" charset="0"/>
              </a:rPr>
              <a:t>	</a:t>
            </a:r>
            <a:r>
              <a:rPr lang="en-US" altLang="zh-CN" sz="2000" dirty="0" smtClean="0">
                <a:solidFill>
                  <a:srgbClr val="000000"/>
                </a:solidFill>
                <a:ea typeface="SimSun" pitchFamily="18" charset="0"/>
              </a:rPr>
              <a:t>- </a:t>
            </a:r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面部饰底乳的功能跟底漆相同，将面部肌肤想像成墙面，自然有瑕疵和色差。在保湿后、粉底前使用饰底乳，不仅为上妆打造光滑的表面，同时还具有定妆作用，特别是在潮湿的夏季或整日待在办公室内，您都不必担心妆容走样。</a:t>
            </a:r>
          </a:p>
          <a:p>
            <a:pPr marL="0" indent="0">
              <a:buNone/>
            </a:pPr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	- 有助于均匀涂上粉底，让亮丽的妆容更持久。</a:t>
            </a:r>
          </a:p>
          <a:p>
            <a:pPr marL="0" indent="0">
              <a:buNone/>
            </a:pPr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	- 以硅酮为基底，且含有抗氧化物如维生素 </a:t>
            </a:r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  <a:hlinkClick r:id="rId2" tooltip="Vitamin A"/>
              </a:rPr>
              <a:t>A</a:t>
            </a:r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、</a:t>
            </a:r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  <a:hlinkClick r:id="rId3" tooltip="Vitamin C"/>
              </a:rPr>
              <a:t>C</a:t>
            </a:r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和</a:t>
            </a:r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  <a:hlinkClick r:id="rId4" tooltip="Vitamin E"/>
              </a:rPr>
              <a:t>E</a:t>
            </a:r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14670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步骤六：定妆喷雾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836083"/>
            <a:ext cx="8458200" cy="3795183"/>
          </a:xfrm>
        </p:spPr>
        <p:txBody>
          <a:bodyPr>
            <a:noAutofit/>
          </a:bodyPr>
          <a:lstStyle/>
          <a:p>
            <a:r>
              <a:rPr lang="zh-CN" sz="2400" b="0" i="1" dirty="0" smtClean="0">
                <a:solidFill>
                  <a:srgbClr val="000000"/>
                </a:solidFill>
                <a:ea typeface="SimSun" pitchFamily="18" charset="0"/>
              </a:rPr>
              <a:t>定妆喷雾的功能</a:t>
            </a:r>
          </a:p>
          <a:p>
            <a:pPr lvl="1"/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定妆喷雾相当类似于饰底，但定妆喷雾用于彩妆品</a:t>
            </a:r>
            <a:r>
              <a:rPr lang="zh-CN" sz="2000" b="0" i="1" dirty="0" smtClean="0">
                <a:solidFill>
                  <a:srgbClr val="000000"/>
                </a:solidFill>
                <a:ea typeface="SimSun" pitchFamily="18" charset="0"/>
              </a:rPr>
              <a:t>之后</a:t>
            </a:r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，是彩妆的最后步骤。定妆喷雾透明无色，不会改变妆容的色彩或质感。</a:t>
            </a:r>
          </a:p>
          <a:p>
            <a:pPr lvl="2"/>
            <a:r>
              <a:rPr lang="zh-CN" sz="1800" b="0" i="0" dirty="0" smtClean="0">
                <a:solidFill>
                  <a:srgbClr val="000000"/>
                </a:solidFill>
                <a:ea typeface="SimSun" pitchFamily="18" charset="0"/>
              </a:rPr>
              <a:t>固定妆容</a:t>
            </a:r>
          </a:p>
          <a:p>
            <a:pPr lvl="2"/>
            <a:r>
              <a:rPr lang="zh-CN" sz="1800" b="0" i="0" dirty="0" smtClean="0">
                <a:solidFill>
                  <a:srgbClr val="000000"/>
                </a:solidFill>
                <a:ea typeface="SimSun" pitchFamily="18" charset="0"/>
              </a:rPr>
              <a:t>有效防止溶妆</a:t>
            </a:r>
          </a:p>
        </p:txBody>
      </p:sp>
    </p:spTree>
    <p:extLst>
      <p:ext uri="{BB962C8B-B14F-4D97-AF65-F5344CB8AC3E}">
        <p14:creationId xmlns:p14="http://schemas.microsoft.com/office/powerpoint/2010/main" val="28821167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94" y="-248958"/>
            <a:ext cx="8254448" cy="6190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360" y="1316182"/>
            <a:ext cx="3128818" cy="312881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78658"/>
            <a:ext cx="9144000" cy="796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 lnSpcReduction="10000"/>
          </a:bodyPr>
          <a:lstStyle>
            <a:lvl1pPr algn="l" defTabSz="457200">
              <a:defRPr sz="2000" b="1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algn="ctr"/>
            <a:r>
              <a:rPr lang="zh-CN" sz="2500" b="0" i="0" dirty="0" smtClean="0">
                <a:solidFill>
                  <a:srgbClr val="86754D"/>
                </a:solidFill>
                <a:ea typeface="SimSun" pitchFamily="18" charset="0"/>
              </a:rPr>
              <a:t>Motives</a:t>
            </a:r>
            <a:r>
              <a:rPr lang="zh-CN" sz="2500" b="0" i="0" baseline="30000" dirty="0" smtClean="0">
                <a:solidFill>
                  <a:srgbClr val="86754D"/>
                </a:solidFill>
                <a:ea typeface="SimSun" pitchFamily="18" charset="0"/>
              </a:rPr>
              <a:t>®</a:t>
            </a:r>
            <a:r>
              <a:rPr lang="zh-CN" sz="2500" b="0" i="0" dirty="0" smtClean="0">
                <a:solidFill>
                  <a:srgbClr val="86754D"/>
                </a:solidFill>
                <a:ea typeface="SimSun" pitchFamily="18" charset="0"/>
              </a:rPr>
              <a:t> 10 Years Younger Makeup Setting Spray美妍定妆雾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14" y="2092237"/>
            <a:ext cx="3209583" cy="74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12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好处及说明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41" y="1019503"/>
            <a:ext cx="4148959" cy="3577436"/>
          </a:xfrm>
        </p:spPr>
        <p:txBody>
          <a:bodyPr>
            <a:normAutofit/>
          </a:bodyPr>
          <a:lstStyle/>
          <a:p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好处</a:t>
            </a:r>
          </a:p>
          <a:p>
            <a:pPr lvl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有助减少彩妆堆积在毛孔、细纹、皱纹或疤痕</a:t>
            </a:r>
          </a:p>
          <a:p>
            <a:pPr lvl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保持妆容一整天持久无暇</a:t>
            </a:r>
          </a:p>
          <a:p>
            <a:pPr lvl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减少补妆次数</a:t>
            </a:r>
          </a:p>
          <a:p>
            <a:pPr lvl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可节省彩妆品的用量达50%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800600" y="1004681"/>
            <a:ext cx="3934791" cy="361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+mj-lt"/>
              <a:buAutoNum type="alphaUcPeriod"/>
              <a:defRPr sz="20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+mj-lt"/>
              <a:buAutoNum type="alphaLcParenR"/>
              <a:defRPr sz="18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说明</a:t>
            </a:r>
          </a:p>
          <a:p>
            <a:pPr lvl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定妆喷雾可减少彩妆沾染或积线，让您一整天保持清新无瑕的妆容，并赋予肌肤青春光泽。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5681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97" y="4014971"/>
            <a:ext cx="7772401" cy="1838324"/>
          </a:xfrm>
        </p:spPr>
        <p:txBody>
          <a:bodyPr>
            <a:normAutofit/>
          </a:bodyPr>
          <a:lstStyle/>
          <a:p>
            <a:r>
              <a:rPr lang="zh-CN" sz="2600" b="0" i="0" dirty="0" smtClean="0">
                <a:solidFill>
                  <a:srgbClr val="86754D"/>
                </a:solidFill>
                <a:ea typeface="SimSun" pitchFamily="18" charset="0"/>
              </a:rPr>
              <a:t>常见问题：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797" y="1650134"/>
            <a:ext cx="7772401" cy="2411016"/>
          </a:xfrm>
        </p:spPr>
        <p:txBody>
          <a:bodyPr>
            <a:normAutofit/>
          </a:bodyPr>
          <a:lstStyle/>
          <a:p>
            <a:r>
              <a:rPr lang="zh-CN" sz="1800" b="0" i="0" dirty="0" smtClean="0">
                <a:solidFill>
                  <a:srgbClr val="888888"/>
                </a:solidFill>
                <a:ea typeface="SimSun" pitchFamily="18" charset="0"/>
              </a:rPr>
              <a:t>Motives</a:t>
            </a:r>
            <a:r>
              <a:rPr lang="zh-CN" sz="1800" b="0" i="0" baseline="30000" dirty="0" smtClean="0">
                <a:solidFill>
                  <a:srgbClr val="888888"/>
                </a:solidFill>
                <a:ea typeface="SimSun" pitchFamily="18" charset="0"/>
              </a:rPr>
              <a:t>®</a:t>
            </a:r>
            <a:r>
              <a:rPr lang="zh-CN" sz="1800" b="0" i="0" dirty="0" smtClean="0">
                <a:solidFill>
                  <a:srgbClr val="888888"/>
                </a:solidFill>
                <a:ea typeface="SimSun" pitchFamily="18" charset="0"/>
              </a:rPr>
              <a:t> 10 Years</a:t>
            </a:r>
            <a:endParaRPr lang="en-US" altLang="zh-CN" sz="1800" b="0" i="0" dirty="0" smtClean="0">
              <a:solidFill>
                <a:srgbClr val="888888"/>
              </a:solidFill>
              <a:ea typeface="SimSun" pitchFamily="18" charset="0"/>
            </a:endParaRPr>
          </a:p>
          <a:p>
            <a:r>
              <a:rPr lang="zh-CN" sz="1800" b="0" i="0" dirty="0" smtClean="0">
                <a:solidFill>
                  <a:srgbClr val="888888"/>
                </a:solidFill>
                <a:ea typeface="SimSun" pitchFamily="18" charset="0"/>
              </a:rPr>
              <a:t>Younger Setting Spray</a:t>
            </a:r>
            <a:endParaRPr lang="en-US" altLang="zh-CN" sz="1800" b="0" i="0" dirty="0" smtClean="0">
              <a:solidFill>
                <a:srgbClr val="888888"/>
              </a:solidFill>
              <a:ea typeface="SimSun" pitchFamily="18" charset="0"/>
            </a:endParaRPr>
          </a:p>
          <a:p>
            <a:r>
              <a:rPr lang="zh-CN" sz="1800" b="0" i="0" dirty="0" smtClean="0">
                <a:solidFill>
                  <a:srgbClr val="888888"/>
                </a:solidFill>
                <a:ea typeface="SimSun" pitchFamily="18" charset="0"/>
              </a:rPr>
              <a:t>美妍定妆雾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08" y="-121246"/>
            <a:ext cx="8688503" cy="48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91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16" y="-248958"/>
            <a:ext cx="8254448" cy="6190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481" y="1308731"/>
            <a:ext cx="3117725" cy="311772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205979"/>
            <a:ext cx="9144000" cy="522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 fontScale="85000" lnSpcReduction="10000"/>
          </a:bodyPr>
          <a:lstStyle>
            <a:lvl1pPr algn="l" defTabSz="457200">
              <a:defRPr sz="2000" b="1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algn="ctr"/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Motives</a:t>
            </a:r>
            <a:r>
              <a:rPr lang="zh-CN" sz="2800" b="0" i="0" baseline="30000" dirty="0" smtClean="0">
                <a:solidFill>
                  <a:srgbClr val="86754D"/>
                </a:solidFill>
                <a:ea typeface="SimSun" pitchFamily="18" charset="0"/>
              </a:rPr>
              <a:t>®</a:t>
            </a: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 No More Shine Makeup Setting Spray清新定妆雾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701" y="2165840"/>
            <a:ext cx="3214107" cy="78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12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好处及说明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41" y="1019503"/>
            <a:ext cx="4148959" cy="3577436"/>
          </a:xfrm>
        </p:spPr>
        <p:txBody>
          <a:bodyPr>
            <a:normAutofit/>
          </a:bodyPr>
          <a:lstStyle/>
          <a:p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好处</a:t>
            </a:r>
          </a:p>
          <a:p>
            <a:pPr lvl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帮助控制脸部油光，吸收多余油脂</a:t>
            </a:r>
          </a:p>
          <a:p>
            <a:pPr lvl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可减少补妆次数</a:t>
            </a:r>
          </a:p>
          <a:p>
            <a:pPr lvl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帮助减少晕妆或干粉感</a:t>
            </a:r>
          </a:p>
          <a:p>
            <a:pPr lvl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表面冷却技术可防止溶妆或脱妆</a:t>
            </a:r>
          </a:p>
          <a:p>
            <a:pPr lvl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适用于各种类型的彩妆</a:t>
            </a:r>
          </a:p>
          <a:p>
            <a:pPr lvl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与Motives 10 Years Younger Setting Spray美妍定妆雾搭配使用可达到最佳效果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800598" y="938420"/>
            <a:ext cx="4034185" cy="361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+mj-lt"/>
              <a:buAutoNum type="alphaUcPeriod"/>
              <a:defRPr sz="20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+mj-lt"/>
              <a:buAutoNum type="alphaLcParenR"/>
              <a:defRPr sz="18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说明</a:t>
            </a:r>
          </a:p>
          <a:p>
            <a:pPr lvl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定装喷雾质地轻盈，有助控油，减少脸部油光，使妆容保持亮丽动人。油性肌肤不再烦恼！有了这瓶喷雾，让肌肤看起来光采柔嫩、不泛油光。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740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7" y="775853"/>
            <a:ext cx="7749309" cy="193732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497" y="1985806"/>
            <a:ext cx="7772401" cy="2162154"/>
          </a:xfrm>
        </p:spPr>
        <p:txBody>
          <a:bodyPr>
            <a:normAutofit/>
          </a:bodyPr>
          <a:lstStyle/>
          <a:p>
            <a:r>
              <a:rPr lang="zh-CN" sz="1800" b="0" i="0" dirty="0" smtClean="0">
                <a:solidFill>
                  <a:srgbClr val="888888"/>
                </a:solidFill>
                <a:ea typeface="SimSun" pitchFamily="18" charset="0"/>
              </a:rPr>
              <a:t>喷上您选择的定妆喷雾！距离脸部6-8吋（15-20公分）处，以X和T的方式喷2-4次。</a:t>
            </a:r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97" y="3801611"/>
            <a:ext cx="7772401" cy="1838324"/>
          </a:xfrm>
        </p:spPr>
        <p:txBody>
          <a:bodyPr>
            <a:normAutofit/>
          </a:bodyPr>
          <a:lstStyle/>
          <a:p>
            <a:r>
              <a:rPr lang="zh-CN" sz="2600" b="0" i="0" dirty="0" smtClean="0">
                <a:solidFill>
                  <a:srgbClr val="86754D"/>
                </a:solidFill>
                <a:ea typeface="SimSun" pitchFamily="18" charset="0"/>
              </a:rPr>
              <a:t>实用单品</a:t>
            </a:r>
          </a:p>
        </p:txBody>
      </p:sp>
    </p:spTree>
    <p:extLst>
      <p:ext uri="{BB962C8B-B14F-4D97-AF65-F5344CB8AC3E}">
        <p14:creationId xmlns:p14="http://schemas.microsoft.com/office/powerpoint/2010/main" val="2763133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000" b="0" i="0" dirty="0" smtClean="0">
                <a:solidFill>
                  <a:srgbClr val="86754D"/>
                </a:solidFill>
                <a:ea typeface="SimSun" pitchFamily="18" charset="0"/>
              </a:rPr>
              <a:t>社群媒体行销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2000" b="0" i="0" dirty="0" smtClean="0">
                <a:solidFill>
                  <a:srgbClr val="888888"/>
                </a:solidFill>
                <a:ea typeface="SimSun" pitchFamily="18" charset="0"/>
              </a:rPr>
              <a:t>善用众人的时间和才华，是建立自己品牌、成为美妆达人及创业家必不可缺的重要因素！</a:t>
            </a:r>
          </a:p>
          <a:p>
            <a:r>
              <a:rPr lang="zh-CN" sz="2000" b="0" i="0" dirty="0" smtClean="0">
                <a:solidFill>
                  <a:srgbClr val="888888"/>
                </a:solidFill>
                <a:ea typeface="SimSun" pitchFamily="18" charset="0"/>
              </a:rPr>
              <a:t>以下例子可供您参考，不但有助您学习使用产品的新技巧，也能专业有效地推广我们的品牌产品！</a:t>
            </a:r>
          </a:p>
        </p:txBody>
      </p:sp>
    </p:spTree>
    <p:extLst>
      <p:ext uri="{BB962C8B-B14F-4D97-AF65-F5344CB8AC3E}">
        <p14:creationId xmlns:p14="http://schemas.microsoft.com/office/powerpoint/2010/main" val="1102686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46" y="911108"/>
            <a:ext cx="3537331" cy="3493114"/>
          </a:xfrm>
          <a:prstGeom prst="rect">
            <a:avLst/>
          </a:prstGeom>
        </p:spPr>
      </p:pic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685800" y="233146"/>
            <a:ext cx="7772400" cy="131683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社群媒体行销</a:t>
            </a:r>
          </a:p>
        </p:txBody>
      </p:sp>
    </p:spTree>
    <p:extLst>
      <p:ext uri="{BB962C8B-B14F-4D97-AF65-F5344CB8AC3E}">
        <p14:creationId xmlns:p14="http://schemas.microsoft.com/office/powerpoint/2010/main" val="3781558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685800" y="233146"/>
            <a:ext cx="7772400" cy="131683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社群媒体行销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507993" y="877657"/>
            <a:ext cx="4220964" cy="39598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lvl="2" indent="-285750" algn="l" defTabSz="224027">
              <a:spcBef>
                <a:spcPts val="200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zh-CN" sz="1400" b="0" i="0" dirty="0" smtClean="0">
                <a:solidFill>
                  <a:srgbClr val="888888"/>
                </a:solidFill>
                <a:ea typeface="SimSun" pitchFamily="18" charset="0"/>
              </a:rPr>
              <a:t>#motd 透过我的最爱前往@motivescosmetics Element Palette </a:t>
            </a:r>
          </a:p>
          <a:p>
            <a:pPr marL="285750" lvl="0" indent="-285750" algn="l" defTabSz="224027">
              <a:spcBef>
                <a:spcPts val="200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rgbClr val="888888"/>
              </a:solidFill>
            </a:endParaRPr>
          </a:p>
          <a:p>
            <a:pPr marL="285750" lvl="0" indent="-285750" algn="l" defTabSz="224027">
              <a:spcBef>
                <a:spcPts val="200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zh-CN" sz="1400" b="0" i="0" dirty="0" smtClean="0">
                <a:solidFill>
                  <a:srgbClr val="888888"/>
                </a:solidFill>
                <a:ea typeface="SimSun" pitchFamily="18" charset="0"/>
              </a:rPr>
              <a:t>从#motives eye base眼影底霜开始：上层眼褶使用‘native’，眼睑和下睫毛线使用‘bordeaux’，外眼角使用‘raven’，混用‘shell’和‘birch’打亮内眼角。</a:t>
            </a:r>
          </a:p>
          <a:p>
            <a:pPr marL="285750" lvl="0" indent="-285750" algn="l" defTabSz="224027">
              <a:spcBef>
                <a:spcPts val="200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rgbClr val="888888"/>
              </a:solidFill>
            </a:endParaRPr>
          </a:p>
          <a:p>
            <a:pPr marL="285750" lvl="0" indent="-285750" algn="l" defTabSz="224027">
              <a:spcBef>
                <a:spcPts val="200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zh-CN" sz="1400" b="0" i="0" dirty="0" smtClean="0">
                <a:solidFill>
                  <a:srgbClr val="888888"/>
                </a:solidFill>
                <a:ea typeface="SimSun" pitchFamily="18" charset="0"/>
              </a:rPr>
              <a:t>脸妆 - Liquid Powder Mineral Foundation矿物粉底液，‘almond’。用Translucent Loose powder蜜粉定妆。颊彩使用‘naughty’。</a:t>
            </a:r>
          </a:p>
          <a:p>
            <a:pPr lvl="0" algn="l" defTabSz="224027">
              <a:spcBef>
                <a:spcPts val="200"/>
              </a:spcBef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rgbClr val="888888"/>
              </a:solidFill>
            </a:endParaRPr>
          </a:p>
        </p:txBody>
      </p:sp>
      <p:pic>
        <p:nvPicPr>
          <p:cNvPr id="52" name="Screen Shot 2015-06-22 at 12.50.30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4630" y="911440"/>
            <a:ext cx="3342359" cy="3395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72" y="-248958"/>
            <a:ext cx="8254448" cy="61908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3" y="1266902"/>
            <a:ext cx="2849202" cy="284920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205979"/>
            <a:ext cx="9144000" cy="522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>
            <a:lvl1pPr algn="l" defTabSz="457200">
              <a:defRPr sz="2000" b="1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algn="ctr"/>
            <a:r>
              <a:rPr lang="zh-CN" sz="2500" b="0" i="0" dirty="0" smtClean="0">
                <a:solidFill>
                  <a:srgbClr val="86754D"/>
                </a:solidFill>
                <a:ea typeface="SimSun" pitchFamily="18" charset="0"/>
              </a:rPr>
              <a:t>Motives</a:t>
            </a:r>
            <a:r>
              <a:rPr lang="zh-CN" sz="2500" b="0" i="0" baseline="30000" dirty="0" smtClean="0">
                <a:solidFill>
                  <a:srgbClr val="86754D"/>
                </a:solidFill>
                <a:ea typeface="SimSun" pitchFamily="18" charset="0"/>
              </a:rPr>
              <a:t>® </a:t>
            </a:r>
            <a:r>
              <a:rPr lang="zh-CN" sz="2500" b="0" i="0" dirty="0" smtClean="0">
                <a:solidFill>
                  <a:srgbClr val="86754D"/>
                </a:solidFill>
                <a:ea typeface="SimSun" pitchFamily="18" charset="0"/>
              </a:rPr>
              <a:t>Complexion Perfection Face Primer全效无瑕饰底乳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10" y="2079269"/>
            <a:ext cx="2778774" cy="7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265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好处及说明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1081279"/>
            <a:ext cx="4097130" cy="3563874"/>
          </a:xfrm>
        </p:spPr>
        <p:txBody>
          <a:bodyPr>
            <a:normAutofit/>
          </a:bodyPr>
          <a:lstStyle/>
          <a:p>
            <a:r>
              <a:rPr lang="zh-CN" altLang="en-US" sz="2000" b="0" i="0" dirty="0" smtClean="0">
                <a:solidFill>
                  <a:srgbClr val="000000"/>
                </a:solidFill>
                <a:ea typeface="SimSun" pitchFamily="18" charset="0"/>
              </a:rPr>
              <a:t>说明</a:t>
            </a:r>
            <a:endParaRPr lang="zh-CN" sz="2000" b="0" i="0" dirty="0" smtClean="0">
              <a:solidFill>
                <a:srgbClr val="000000"/>
              </a:solidFill>
              <a:ea typeface="SimSun" pitchFamily="18" charset="0"/>
            </a:endParaRPr>
          </a:p>
          <a:p>
            <a:pPr lvl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Motives Complexion Perfection Face Primer全效无瑕饰底乳的创新配方有助遮盖毛孔、细纹、皱纹以及肌肤瑕疵，打造平滑底妆。无油的丝滑配方让粉底更加均匀持久，维持完美无瑕妆效。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33400" y="1081279"/>
            <a:ext cx="4038600" cy="3563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342900" indent="-342900" defTabSz="457200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90575" indent="-333375" defTabSz="457200">
              <a:spcBef>
                <a:spcPts val="600"/>
              </a:spcBef>
              <a:buSzPct val="100000"/>
              <a:buFont typeface="Arial"/>
              <a:buChar char="–"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94460" indent="-480060" defTabSz="457200">
              <a:spcBef>
                <a:spcPts val="600"/>
              </a:spcBef>
              <a:buSzPct val="100000"/>
              <a:buFont typeface="Arial"/>
              <a:buAutoNum type="alphaUcPeriod"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905000" indent="-533400" defTabSz="457200">
              <a:spcBef>
                <a:spcPts val="600"/>
              </a:spcBef>
              <a:buSzPct val="100000"/>
              <a:buFont typeface="Arial"/>
              <a:buAutoNum type="arabicPeriod"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362200" indent="-533400" defTabSz="457200">
              <a:spcBef>
                <a:spcPts val="600"/>
              </a:spcBef>
              <a:buSzPct val="100000"/>
              <a:buFont typeface="Arial"/>
              <a:buAutoNum type="alphaLcParenR"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603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0175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747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9319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好处</a:t>
            </a:r>
          </a:p>
          <a:p>
            <a:pPr lvl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帮助遮盖毛孔丶细纹和皱纹，使肌肤看起来平滑 </a:t>
            </a:r>
          </a:p>
          <a:p>
            <a:pPr lvl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减少外观瑕疵</a:t>
            </a:r>
          </a:p>
          <a:p>
            <a:pPr lvl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在肌肤和粉底液间形成一道屏障</a:t>
            </a:r>
          </a:p>
          <a:p>
            <a:pPr lvl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有助妆效更持久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208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77" y="3992111"/>
            <a:ext cx="7772401" cy="1838324"/>
          </a:xfrm>
        </p:spPr>
        <p:txBody>
          <a:bodyPr>
            <a:normAutofit/>
          </a:bodyPr>
          <a:lstStyle/>
          <a:p>
            <a:r>
              <a:rPr lang="zh-CN" sz="2600" b="0" i="0" dirty="0" smtClean="0">
                <a:solidFill>
                  <a:srgbClr val="86754D"/>
                </a:solidFill>
                <a:ea typeface="SimSun" pitchFamily="18" charset="0"/>
              </a:rPr>
              <a:t>常见问题：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677" y="1627274"/>
            <a:ext cx="7772401" cy="2411016"/>
          </a:xfrm>
        </p:spPr>
        <p:txBody>
          <a:bodyPr>
            <a:normAutofit/>
          </a:bodyPr>
          <a:lstStyle/>
          <a:p>
            <a:r>
              <a:rPr lang="zh-CN" sz="1800" b="0" i="0" dirty="0" smtClean="0">
                <a:solidFill>
                  <a:srgbClr val="888888"/>
                </a:solidFill>
                <a:ea typeface="SimSun" pitchFamily="18" charset="0"/>
              </a:rPr>
              <a:t>Perfection Face Primer</a:t>
            </a:r>
            <a:endParaRPr lang="en-US" altLang="zh-CN" sz="1800" b="0" i="0" dirty="0" smtClean="0">
              <a:solidFill>
                <a:srgbClr val="888888"/>
              </a:solidFill>
              <a:ea typeface="SimSun" pitchFamily="18" charset="0"/>
            </a:endParaRPr>
          </a:p>
          <a:p>
            <a:r>
              <a:rPr lang="zh-CN" altLang="en-US" sz="1800" dirty="0" smtClean="0">
                <a:ea typeface="SimSun" pitchFamily="18" charset="0"/>
              </a:rPr>
              <a:t>全效无瑕饰底乳</a:t>
            </a:r>
            <a:endParaRPr lang="zh-CN" sz="1800" b="0" i="0" dirty="0" smtClean="0">
              <a:solidFill>
                <a:srgbClr val="888888"/>
              </a:solidFill>
              <a:ea typeface="SimSu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08" y="-121246"/>
            <a:ext cx="8688503" cy="488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223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步骤二：粉底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9310" y="1202358"/>
            <a:ext cx="8229600" cy="3661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342900" indent="-342900" defTabSz="457200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90575" indent="-333375" defTabSz="457200">
              <a:spcBef>
                <a:spcPts val="600"/>
              </a:spcBef>
              <a:buSzPct val="100000"/>
              <a:buFont typeface="Arial"/>
              <a:buChar char="–"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94460" indent="-480060" defTabSz="457200">
              <a:spcBef>
                <a:spcPts val="600"/>
              </a:spcBef>
              <a:buSzPct val="100000"/>
              <a:buFont typeface="Arial"/>
              <a:buAutoNum type="alphaUcPeriod"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905000" indent="-533400" defTabSz="457200">
              <a:spcBef>
                <a:spcPts val="600"/>
              </a:spcBef>
              <a:buSzPct val="100000"/>
              <a:buFont typeface="Arial"/>
              <a:buAutoNum type="arabicPeriod"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362200" indent="-533400" defTabSz="457200">
              <a:spcBef>
                <a:spcPts val="600"/>
              </a:spcBef>
              <a:buSzPct val="100000"/>
              <a:buFont typeface="Arial"/>
              <a:buAutoNum type="alphaLcParenR"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603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0175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747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9319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zh-CN" sz="2600" b="0" i="1" dirty="0" smtClean="0">
                <a:solidFill>
                  <a:srgbClr val="000000"/>
                </a:solidFill>
                <a:ea typeface="SimSun" pitchFamily="18" charset="0"/>
              </a:rPr>
              <a:t>粉底的功能：（根据“维基百科”）</a:t>
            </a:r>
          </a:p>
          <a:p>
            <a:pPr lvl="1"/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粉底是用于调整面部肤色的彩妆品，既能遮瑕又可均匀肤色。</a:t>
            </a:r>
          </a:p>
          <a:p>
            <a:pPr lvl="2"/>
            <a:r>
              <a:rPr lang="zh-CN" sz="1800" b="0" i="0" dirty="0" smtClean="0">
                <a:solidFill>
                  <a:srgbClr val="000000"/>
                </a:solidFill>
                <a:ea typeface="SimSun" pitchFamily="18" charset="0"/>
              </a:rPr>
              <a:t>使用后应该清透不着痕迹</a:t>
            </a:r>
          </a:p>
          <a:p>
            <a:pPr lvl="2"/>
            <a:r>
              <a:rPr lang="zh-CN" sz="1800" b="0" i="0" dirty="0" smtClean="0">
                <a:solidFill>
                  <a:srgbClr val="000000"/>
                </a:solidFill>
                <a:ea typeface="SimSun" pitchFamily="18" charset="0"/>
              </a:rPr>
              <a:t>就如同画布，为其他的粉彩打底</a:t>
            </a:r>
          </a:p>
        </p:txBody>
      </p:sp>
    </p:spTree>
    <p:extLst>
      <p:ext uri="{BB962C8B-B14F-4D97-AF65-F5344CB8AC3E}">
        <p14:creationId xmlns:p14="http://schemas.microsoft.com/office/powerpoint/2010/main" val="21005374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72" y="-248958"/>
            <a:ext cx="8254448" cy="6190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2" y="1083177"/>
            <a:ext cx="3166622" cy="31666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205979"/>
            <a:ext cx="9144000" cy="590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 fontScale="85000" lnSpcReduction="10000"/>
          </a:bodyPr>
          <a:lstStyle>
            <a:lvl1pPr algn="l" defTabSz="457200">
              <a:defRPr sz="2000" b="1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algn="ctr"/>
            <a:r>
              <a:rPr lang="zh-CN" sz="2700" b="0" i="0" dirty="0" smtClean="0">
                <a:solidFill>
                  <a:srgbClr val="86754D"/>
                </a:solidFill>
                <a:ea typeface="SimSun" pitchFamily="18" charset="0"/>
              </a:rPr>
              <a:t>Motive</a:t>
            </a:r>
            <a:r>
              <a:rPr lang="zh-CN" sz="2700" b="0" i="0" dirty="0" smtClean="0">
                <a:solidFill>
                  <a:srgbClr val="86754D"/>
                </a:solidFill>
                <a:ea typeface="SimSun" pitchFamily="18" charset="0"/>
              </a:rPr>
              <a:t>s</a:t>
            </a:r>
            <a:r>
              <a:rPr lang="zh-CN" altLang="en-US" sz="2800" b="0" baseline="30000" dirty="0">
                <a:ea typeface="SimSun" pitchFamily="18" charset="0"/>
              </a:rPr>
              <a:t> </a:t>
            </a:r>
            <a:r>
              <a:rPr lang="en-US" altLang="zh-CN" sz="2800" b="0" baseline="30000" dirty="0">
                <a:ea typeface="SimSun" pitchFamily="18" charset="0"/>
              </a:rPr>
              <a:t>®</a:t>
            </a:r>
            <a:r>
              <a:rPr lang="zh-CN" sz="2700" b="0" i="0" dirty="0" smtClean="0">
                <a:solidFill>
                  <a:srgbClr val="86754D"/>
                </a:solidFill>
                <a:ea typeface="SimSun" pitchFamily="18" charset="0"/>
              </a:rPr>
              <a:t> </a:t>
            </a:r>
            <a:r>
              <a:rPr lang="zh-CN" sz="2700" b="0" i="0" dirty="0" smtClean="0">
                <a:solidFill>
                  <a:srgbClr val="86754D"/>
                </a:solidFill>
                <a:ea typeface="SimSun" pitchFamily="18" charset="0"/>
              </a:rPr>
              <a:t>Liquid Powder Mineral Foundation矿美人亲肤粉底液</a:t>
            </a:r>
          </a:p>
        </p:txBody>
      </p:sp>
    </p:spTree>
    <p:extLst>
      <p:ext uri="{BB962C8B-B14F-4D97-AF65-F5344CB8AC3E}">
        <p14:creationId xmlns:p14="http://schemas.microsoft.com/office/powerpoint/2010/main" val="2371712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好处及说明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200151"/>
            <a:ext cx="4269409" cy="3396788"/>
          </a:xfrm>
        </p:spPr>
        <p:txBody>
          <a:bodyPr>
            <a:normAutofit/>
          </a:bodyPr>
          <a:lstStyle/>
          <a:p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好处</a:t>
            </a:r>
          </a:p>
          <a:p>
            <a:pPr lvl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运用最新技术，使多种聚合物及矽粉保护肌肤，同时抚平细纹与皱纹</a:t>
            </a:r>
          </a:p>
          <a:p>
            <a:pPr lvl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独特的多重矿物复合物有助保护肌肤，并修饰任何肤色</a:t>
            </a:r>
          </a:p>
          <a:p>
            <a:pPr lvl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维生素C及E提供抗氧化防护；维生素A具润肤效果</a:t>
            </a:r>
          </a:p>
          <a:p>
            <a:pPr lvl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打底、隔离一步完成，不含油脂、蜡质、染料及滑石粉。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803913" y="1189106"/>
            <a:ext cx="4075044" cy="361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+mj-lt"/>
              <a:buAutoNum type="alphaUcPeriod"/>
              <a:defRPr sz="20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+mj-lt"/>
              <a:buAutoNum type="alphaLcParenR"/>
              <a:defRPr sz="18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说明</a:t>
            </a:r>
          </a:p>
          <a:p>
            <a:pPr lvl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二合一的粉底配方提供优质、渐层式覆盖的乳霜底妆，同时具有蜜粉的自然、轻薄妆感。这款粉底能够修饰不均匀的肤色，在肌肤上形成细致不泛光的妆底，隐藏毛孔与瑕疵，给您丝缎般均匀柔顺的妆感。</a:t>
            </a:r>
          </a:p>
          <a:p>
            <a:pPr lvl="1"/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742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42336</TotalTime>
  <Words>3040</Words>
  <Application>Microsoft Office PowerPoint</Application>
  <PresentationFormat>On-screen Show (16:9)</PresentationFormat>
  <Paragraphs>152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SimSun</vt:lpstr>
      <vt:lpstr>Arial</vt:lpstr>
      <vt:lpstr>Calibri</vt:lpstr>
      <vt:lpstr>Century Gothic</vt:lpstr>
      <vt:lpstr>Century Gothic</vt:lpstr>
      <vt:lpstr>Helvetica</vt:lpstr>
      <vt:lpstr>Helvetica Neue</vt:lpstr>
      <vt:lpstr>Default</vt:lpstr>
      <vt:lpstr>“脸部彩妆”讲座</vt:lpstr>
      <vt:lpstr>饰底</vt:lpstr>
      <vt:lpstr>步骤一：打造光滑的面部</vt:lpstr>
      <vt:lpstr>PowerPoint Presentation</vt:lpstr>
      <vt:lpstr>好处及说明</vt:lpstr>
      <vt:lpstr>常见问题：</vt:lpstr>
      <vt:lpstr>步骤二：粉底 </vt:lpstr>
      <vt:lpstr>PowerPoint Presentation</vt:lpstr>
      <vt:lpstr>好处及说明</vt:lpstr>
      <vt:lpstr>实用单品</vt:lpstr>
      <vt:lpstr>修容</vt:lpstr>
      <vt:lpstr>步骤三：修容</vt:lpstr>
      <vt:lpstr>PowerPoint Presentation</vt:lpstr>
      <vt:lpstr>好处及说明</vt:lpstr>
      <vt:lpstr>常见问题：</vt:lpstr>
      <vt:lpstr>PowerPoint Presentation</vt:lpstr>
      <vt:lpstr>PowerPoint Presentation</vt:lpstr>
      <vt:lpstr>PowerPoint Presentation</vt:lpstr>
      <vt:lpstr>蜜粉与粉饼</vt:lpstr>
      <vt:lpstr>步骤四：定妆或完妆蜜粉/粉饼</vt:lpstr>
      <vt:lpstr>颊彩</vt:lpstr>
      <vt:lpstr>步骤五：颊彩</vt:lpstr>
      <vt:lpstr>PowerPoint Presentation</vt:lpstr>
      <vt:lpstr>好处及说明</vt:lpstr>
      <vt:lpstr>PowerPoint Presentation</vt:lpstr>
      <vt:lpstr>好处及说明</vt:lpstr>
      <vt:lpstr>常见问题：</vt:lpstr>
      <vt:lpstr>实用单品</vt:lpstr>
      <vt:lpstr>定妆喷雾</vt:lpstr>
      <vt:lpstr>步骤六：定妆喷雾</vt:lpstr>
      <vt:lpstr>PowerPoint Presentation</vt:lpstr>
      <vt:lpstr>好处及说明</vt:lpstr>
      <vt:lpstr>常见问题：</vt:lpstr>
      <vt:lpstr>PowerPoint Presentation</vt:lpstr>
      <vt:lpstr>好处及说明</vt:lpstr>
      <vt:lpstr>实用单品</vt:lpstr>
      <vt:lpstr>社群媒体行销</vt:lpstr>
      <vt:lpstr>社群媒体行销</vt:lpstr>
      <vt:lpstr>社群媒体行销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Martin</dc:creator>
  <cp:lastModifiedBy>Ashley Herndon</cp:lastModifiedBy>
  <cp:revision>236</cp:revision>
  <dcterms:modified xsi:type="dcterms:W3CDTF">2017-06-13T14:41:39Z</dcterms:modified>
</cp:coreProperties>
</file>